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-6-2.svg" ContentType="image/svg+xml"/>
  <Override PartName="/ppt/media/image-6-4.svg" ContentType="image/svg+xml"/>
  <Override PartName="/ppt/media/image-6-6.svg" ContentType="image/svg+xml"/>
  <Override PartName="/ppt/media/image-7-2.svg" ContentType="image/svg+xml"/>
  <Override PartName="/ppt/media/image-7-4.svg" ContentType="image/svg+xml"/>
  <Override PartName="/ppt/media/image-7-6.svg" ContentType="image/svg+xml"/>
  <Override PartName="/ppt/media/image-8-2.svg" ContentType="image/svg+xml"/>
  <Override PartName="/ppt/media/image-8-4.svg" ContentType="image/svg+xml"/>
  <Override PartName="/ppt/media/image-8-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https://cewd.org/workforce-development-summit/schedule/#:~:text=Fewer%20than%201%20in%205,Employer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www.nber.org/system/files/working_papers/w32966/w32966.pdf#:~:text=2024%2C%20nearly%2040%20percent%20of,This%20suggests%20that%20substantial%20productivity" TargetMode="External"/><Relationship Id="rId3" Type="http://schemas.openxmlformats.org/officeDocument/2006/relationships/hyperlink" Target="https://www.mindsmith.ai/blog/ai-powered-microlearning-the-key-to-smarter-training-and-higher-engagement#:~:text=According%20to%20a%20report%20from,role%20in%20enhancing%20workplace%20train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https://www.heinz.cmu.edu/media/2025/April/empowering-the-energy-workforce-for-an-ai-driven-future#:~:text=brings%20with%20it%20a%20wave,reducing%20reliance%20on%20fossil%20fuel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hyperlink" Target="https://www.mindsmith.ai/blog/ai-powered-microlearning-the-key-to-smarter-training-and-higher-engagement#:~:text=According%20to%20a%20report%20from,role%20in%20enhancing%20workplace%20training" TargetMode="External"/><Relationship Id="rId8" Type="http://schemas.openxmlformats.org/officeDocument/2006/relationships/hyperlink" Target="https://www.cmswire.com/contact-center/the-contact-centers-new-mvp-ai-chatbots-that-know-when-to-escalate/#:~:text=,balance%20key%20to%20chatbot%20success" TargetMode="External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hyperlink" Target="https://www.g-datalabs.com/#:~:text=To%20shepherd%20the%20interaction%20of,a%20wide%20range%20of%20industries" TargetMode="External"/><Relationship Id="rId8" Type="http://schemas.openxmlformats.org/officeDocument/2006/relationships/hyperlink" Target="https://www.g-datalabs.com/#:~:text=Comprehensive%20AI%20literacy%20programs%20designed,to%20empower%20communities%20and%20organizations" TargetMode="External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hyperlink" Target="https://g-datalabs.com" TargetMode="External"/><Relationship Id="rId2" Type="http://schemas.openxmlformats.org/officeDocument/2006/relationships/hyperlink" Target="https://www.g-datalabs.com/#:~:text=To%20shepherd%20the%20interaction%20of,a%20wide%20range%20of%20industries" TargetMode="External"/><Relationship Id="rId3" Type="http://schemas.openxmlformats.org/officeDocument/2006/relationships/hyperlink" Target="https://www.g-datalabs.com/#:~:text=Comprehensive%20AI%20literacy%20programs%20designed,to%20empower%20communities%20and%20organizations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8bce4d26-3674-427d-9562-a294056d5246.png">    </p:cNvPr>
          <p:cNvPicPr>
            <a:picLocks noChangeAspect="1"/>
          </p:cNvPicPr>
          <p:nvPr/>
        </p:nvPicPr>
        <p:blipFill>
          <a:blip r:embed="rId1"/>
          <a:srcRect l="15217" r="15217" t="0" b="0"/>
          <a:stretch/>
        </p:blipFill>
        <p:spPr>
          <a:xfrm>
            <a:off x="4754880" y="457200"/>
            <a:ext cx="4389120" cy="4206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280160"/>
            <a:ext cx="4114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30A18"/>
                </a:solidFill>
              </a:rPr>
              <a:t>Beyond the Buzz
</a:t>
            </a:r>
            <a:pPr algn="l" indent="0" marL="0">
              <a:buNone/>
            </a:pPr>
            <a:r>
              <a:rPr lang="en-US" sz="2800" dirty="0">
                <a:solidFill>
                  <a:srgbClr val="030A18"/>
                </a:solidFill>
              </a:rPr>
              <a:t>AI &amp; the Next Generation Workforce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457200" y="3291840"/>
            <a:ext cx="4389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030A18"/>
                </a:solidFill>
              </a:rPr>
              <a:t>How AI can modernize your workforce strategy in the energy sector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7200" y="4023360"/>
            <a:ext cx="4389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Morgan Jones, Founder — G‑Data Labs
</a:t>
            </a:r>
            <a:pPr algn="l"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CEWD The Summit • November 19, 2025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57200" y="466344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97B1DF"/>
                </a:solidFill>
              </a:rPr>
              <a:t>Responsible &amp; Ethical AI for Energy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Agenda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77724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0–5 min: Welcome &amp; context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5–15 min: Gen Z workforce gap &amp; challenges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15–30 min: AI adoption &amp; its impact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30–45 min: Demonstrations of G‑Data tools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45–55 min: Designing your first AI pilot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55–60 min: Roadmap, call to action &amp; Q&amp;A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Gen Z Workforce Gap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475488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Fewer than 1 in 5 Gen Z are aware of energy career paths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Only about 10% of the sector’s workforce is Gen Z vs 20% across society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Gen Z will be 30% of the population by 2030—urgency to engage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Outreach must speak their language and leverage modern tools</a:t>
            </a:r>
            <a:endParaRPr lang="en-US" sz="1200" dirty="0"/>
          </a:p>
        </p:txBody>
      </p:sp>
      <p:pic>
        <p:nvPicPr>
          <p:cNvPr id="4" name="Image 0" descr="/home/oai/share/chart_genz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880" y="1463040"/>
            <a:ext cx="3901440" cy="2926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Adoption &amp; Workforce Evolution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457200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≈40% of US adults (18–64) use generative AI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23% used it last week; 9% use it daily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1–5% of work hours assisted → 1.4% time savings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AI‑driven training boosts learning efficiency by 57%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E‑learning market expected to reach $44.6B by 2028</a:t>
            </a:r>
            <a:endParaRPr lang="en-US" sz="1200" dirty="0"/>
          </a:p>
        </p:txBody>
      </p:sp>
      <p:pic>
        <p:nvPicPr>
          <p:cNvPr id="4" name="Image 0" descr="/home/oai/share/chart_ai_adoptio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880" y="1463040"/>
            <a:ext cx="3901440" cy="2926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/>
              </a:rPr>
              <a:t>[2]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/>
              </a:rPr>
              <a:t> [4]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Transforming the Energy Sector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475488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Predicts blackouts &amp; optimizes grid operations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Enhances efficiency by analysing sensor &amp; meter data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Integrates renewable energy sources seamlessly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Delivers predictive maintenance &amp; improves safety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Reduces reliance on fossil fuels &amp; boosts resilience</a:t>
            </a:r>
            <a:endParaRPr lang="en-US" sz="1200" dirty="0"/>
          </a:p>
        </p:txBody>
      </p:sp>
      <p:pic>
        <p:nvPicPr>
          <p:cNvPr id="4" name="Image 0" descr="/home/oai/share/192ff871-a854-406b-8617-bc4acc9d1e67.png">    </p:cNvPr>
          <p:cNvPicPr>
            <a:picLocks noChangeAspect="1"/>
          </p:cNvPicPr>
          <p:nvPr/>
        </p:nvPicPr>
        <p:blipFill>
          <a:blip r:embed="rId1"/>
          <a:srcRect l="8333" r="8333" t="0" b="0"/>
          <a:stretch/>
        </p:blipFill>
        <p:spPr>
          <a:xfrm>
            <a:off x="5212080" y="1463040"/>
            <a:ext cx="3657600" cy="2926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in Action: G‑Data Demonstrations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" y="164592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645920"/>
            <a:ext cx="21945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AI Video Training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Turn manuals into engaging micro‑lessons in minutes.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7560" y="1645920"/>
            <a:ext cx="365760" cy="3657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49040" y="1645920"/>
            <a:ext cx="21945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AI Podcast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Convert safety briefings into compelling audio.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0760" y="1645920"/>
            <a:ext cx="365760" cy="365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92240" y="1645920"/>
            <a:ext cx="21945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AI Chat Assistant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24/7 career coach &amp; Q&amp;A built on ethical data consent.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7"/>
              </a:rPr>
              <a:t>[4]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8"/>
              </a:rPr>
              <a:t> 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Your First AI Pilot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201168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0120" y="1828800"/>
            <a:ext cx="20574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Define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Identify a workforce pain point or training gap.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3291840" y="1645920"/>
            <a:ext cx="2560320" cy="201168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1828800"/>
            <a:ext cx="320040" cy="3200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4760" y="1828800"/>
            <a:ext cx="20574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Design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Choose your AI tool (video, podcast, chat, predictive) &amp; plan.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26480" y="1645920"/>
            <a:ext cx="2560320" cy="201168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640" y="1828800"/>
            <a:ext cx="320040" cy="3200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29400" y="1828800"/>
            <a:ext cx="20574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Deploy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Launch ethically with feedback loops &amp; measure impact.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Literacy Pathway for Energy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219456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" y="182880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1560" y="1828800"/>
            <a:ext cx="19659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Tier 1: Awareness &amp; Safety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Build AI literacy &amp; safe practices for all staff.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3291840" y="1645920"/>
            <a:ext cx="2560320" cy="219456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1828800"/>
            <a:ext cx="365760" cy="3657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6200" y="1828800"/>
            <a:ext cx="19659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Tier 2: Application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Hands‑on training &amp; deployment for workforce teams.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26480" y="1645920"/>
            <a:ext cx="2560320" cy="219456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640" y="1828800"/>
            <a:ext cx="365760" cy="3657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20840" y="1828800"/>
            <a:ext cx="19659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Tier 3: Innovation Labs
</a:t>
            </a:r>
            <a:pPr indent="0" marL="0">
              <a:buNone/>
            </a:pPr>
            <a:r>
              <a:rPr lang="en-US" sz="1100" dirty="0">
                <a:solidFill>
                  <a:srgbClr val="030A18"/>
                </a:solidFill>
              </a:rPr>
              <a:t>Co‑create new solutions with leaders &amp; educators.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7"/>
              </a:rPr>
              <a:t>[6]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8"/>
              </a:rPr>
              <a:t> [7]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Join Us in Building the Future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30352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Host an AI Literacy Lab or Energy + AI Experience Zone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Partner in our AI Workforce Pilot Challenge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Get a complimentary AI Readiness Assessment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943600" y="2011680"/>
            <a:ext cx="3200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i="1" dirty="0">
                <a:solidFill>
                  <a:srgbClr val="030A18"/>
                </a:solidFill>
              </a:rPr>
              <a:t>“AI won’t take your job – someone fluent in it will.”
</a:t>
            </a:r>
            <a:pPr algn="l"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Let’s make sure your teams speak that language.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7200" y="4206240"/>
            <a:ext cx="8686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0A18"/>
                </a:solidFill>
              </a:rPr>
              <a:t>Learn more at </a:t>
            </a:r>
            <a:pPr indent="0" marL="0">
              <a:buNone/>
            </a:pPr>
            <a:r>
              <a:rPr lang="en-US" sz="1000" u="sng" dirty="0">
                <a:solidFill>
                  <a:srgbClr val="97B1DF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g-datalabs.com</a:t>
            </a:r>
            <a:pPr indent="0" marL="0">
              <a:buNone/>
            </a:pPr>
            <a:r>
              <a:rPr lang="en-US" sz="1000" dirty="0">
                <a:solidFill>
                  <a:srgbClr val="030A18"/>
                </a:solidFill>
              </a:rPr>
              <a:t> or reach out after the session.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/>
              </a:rPr>
              <a:t>[6]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/>
              </a:rPr>
              <a:t> [7]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2025-10-06T20:35:23Z</dcterms:created>
  <dcterms:modified xsi:type="dcterms:W3CDTF">2025-10-06T20:35:23Z</dcterms:modified>
</cp:coreProperties>
</file>